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p:scale>
          <a:sx n="90" d="100"/>
          <a:sy n="90" d="100"/>
        </p:scale>
        <p:origin x="-123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23114A7-8128-4D12-9B52-F93EBA97CAD5}" type="datetimeFigureOut">
              <a:rPr lang="ar-EG" smtClean="0"/>
              <a:t>22/07/1441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EC5E00B-1ED2-4E50-BCBB-299BD06DA207}" type="slidenum">
              <a:rPr lang="ar-EG" smtClean="0"/>
              <a:t>‹#›</a:t>
            </a:fld>
            <a:endParaRPr lang="ar-EG"/>
          </a:p>
        </p:txBody>
      </p:sp>
    </p:spTree>
    <p:extLst>
      <p:ext uri="{BB962C8B-B14F-4D97-AF65-F5344CB8AC3E}">
        <p14:creationId xmlns:p14="http://schemas.microsoft.com/office/powerpoint/2010/main" val="31182954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EEC5E00B-1ED2-4E50-BCBB-299BD06DA207}" type="slidenum">
              <a:rPr lang="ar-EG" smtClean="0"/>
              <a:t>1</a:t>
            </a:fld>
            <a:endParaRPr lang="ar-E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3/16/2020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3/16/2020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3/16/2020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3/16/2020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3/16/2020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3/16/2020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8600" y="3124200"/>
            <a:ext cx="8915400" cy="3505200"/>
          </a:xfrm>
        </p:spPr>
        <p:txBody>
          <a:bodyPr>
            <a:normAutofit fontScale="90000"/>
          </a:bodyPr>
          <a:lstStyle/>
          <a:p>
            <a:pPr algn="ctr"/>
            <a:r>
              <a:rPr lang="ar-EG" sz="4000" dirty="0" smtClean="0">
                <a:solidFill>
                  <a:schemeClr val="tx1"/>
                </a:solidFill>
              </a:rPr>
              <a:t/>
            </a:r>
            <a:br>
              <a:rPr lang="ar-EG" sz="4000" dirty="0" smtClean="0">
                <a:solidFill>
                  <a:schemeClr val="tx1"/>
                </a:solidFill>
              </a:rPr>
            </a:br>
            <a:r>
              <a:rPr lang="ar-EG" sz="4000" dirty="0" smtClean="0">
                <a:solidFill>
                  <a:schemeClr val="tx1"/>
                </a:solidFill>
              </a:rPr>
              <a:t/>
            </a:r>
            <a:br>
              <a:rPr lang="ar-EG" sz="4000" dirty="0" smtClean="0">
                <a:solidFill>
                  <a:schemeClr val="tx1"/>
                </a:solidFill>
              </a:rPr>
            </a:br>
            <a:r>
              <a:rPr lang="ar-EG" sz="4000" dirty="0" smtClean="0">
                <a:solidFill>
                  <a:schemeClr val="tx1"/>
                </a:solidFill>
              </a:rPr>
              <a:t/>
            </a:r>
            <a:br>
              <a:rPr lang="ar-EG" sz="4000" dirty="0" smtClean="0">
                <a:solidFill>
                  <a:schemeClr val="tx1"/>
                </a:solidFill>
              </a:rPr>
            </a:br>
            <a:r>
              <a:rPr lang="ar-EG" sz="4000" dirty="0" smtClean="0">
                <a:solidFill>
                  <a:schemeClr val="tx1"/>
                </a:solidFill>
              </a:rPr>
              <a:t>قسم نظريات وتطبيقات الرياضات المائية</a:t>
            </a:r>
            <a:br>
              <a:rPr lang="ar-EG" sz="4000" dirty="0" smtClean="0">
                <a:solidFill>
                  <a:schemeClr val="tx1"/>
                </a:solidFill>
              </a:rPr>
            </a:br>
            <a:r>
              <a:rPr lang="ar-EG" sz="4000" dirty="0" smtClean="0">
                <a:solidFill>
                  <a:schemeClr val="tx1"/>
                </a:solidFill>
              </a:rPr>
              <a:t>سباحة الفرقة الثانية  </a:t>
            </a:r>
            <a:br>
              <a:rPr lang="ar-EG" sz="4000" dirty="0" smtClean="0">
                <a:solidFill>
                  <a:schemeClr val="tx1"/>
                </a:solidFill>
              </a:rPr>
            </a:br>
            <a:r>
              <a:rPr lang="ar-EG" sz="4000" dirty="0" smtClean="0">
                <a:solidFill>
                  <a:schemeClr val="tx1"/>
                </a:solidFill>
              </a:rPr>
              <a:t>طرق التدريب </a:t>
            </a:r>
            <a:br>
              <a:rPr lang="ar-EG" sz="4000" dirty="0" smtClean="0">
                <a:solidFill>
                  <a:schemeClr val="tx1"/>
                </a:solidFill>
              </a:rPr>
            </a:br>
            <a:r>
              <a:rPr lang="ar-EG" sz="4000" dirty="0" smtClean="0">
                <a:solidFill>
                  <a:schemeClr val="tx1"/>
                </a:solidFill>
              </a:rPr>
              <a:t>أ.م./محمد عبد الحميد طه </a:t>
            </a:r>
            <a:r>
              <a:rPr lang="ar-EG" dirty="0" smtClean="0">
                <a:solidFill>
                  <a:schemeClr val="tx1"/>
                </a:solidFill>
              </a:rPr>
              <a:t/>
            </a:r>
            <a:br>
              <a:rPr lang="ar-EG" dirty="0" smtClean="0">
                <a:solidFill>
                  <a:schemeClr val="tx1"/>
                </a:solidFill>
              </a:rPr>
            </a:br>
            <a:r>
              <a:rPr lang="ar-EG" dirty="0" smtClean="0">
                <a:solidFill>
                  <a:schemeClr val="tx1"/>
                </a:solidFill>
              </a:rPr>
              <a:t/>
            </a:r>
            <a:br>
              <a:rPr lang="ar-EG" dirty="0" smtClean="0">
                <a:solidFill>
                  <a:schemeClr val="tx1"/>
                </a:solidFill>
              </a:rPr>
            </a:br>
            <a:r>
              <a:rPr lang="ar-EG" dirty="0" smtClean="0">
                <a:solidFill>
                  <a:schemeClr val="tx1"/>
                </a:solidFill>
              </a:rPr>
              <a:t/>
            </a:r>
            <a:br>
              <a:rPr lang="ar-EG" dirty="0" smtClean="0">
                <a:solidFill>
                  <a:schemeClr val="tx1"/>
                </a:solidFill>
              </a:rPr>
            </a:br>
            <a:endParaRPr lang="ar-EG" dirty="0">
              <a:solidFill>
                <a:schemeClr val="tx1"/>
              </a:solidFill>
            </a:endParaRPr>
          </a:p>
        </p:txBody>
      </p:sp>
      <p:sp>
        <p:nvSpPr>
          <p:cNvPr id="3" name="Subtitle 2"/>
          <p:cNvSpPr>
            <a:spLocks noGrp="1"/>
          </p:cNvSpPr>
          <p:nvPr>
            <p:ph type="subTitle" idx="4294967295"/>
          </p:nvPr>
        </p:nvSpPr>
        <p:spPr>
          <a:xfrm>
            <a:off x="381000" y="4800600"/>
            <a:ext cx="8062912" cy="1752600"/>
          </a:xfrm>
        </p:spPr>
        <p:txBody>
          <a:bodyPr/>
          <a:lstStyle/>
          <a:p>
            <a:endParaRPr lang="ar-EG" dirty="0" smtClean="0"/>
          </a:p>
          <a:p>
            <a:endParaRPr lang="ar-EG" dirty="0" smtClean="0"/>
          </a:p>
          <a:p>
            <a:endParaRPr lang="ar-EG" dirty="0" smtClean="0"/>
          </a:p>
          <a:p>
            <a:endParaRPr lang="ar-EG" dirty="0" smtClean="0"/>
          </a:p>
          <a:p>
            <a:endParaRPr lang="ar-EG" dirty="0" smtClean="0"/>
          </a:p>
          <a:p>
            <a:endParaRPr lang="ar-EG" dirty="0" smtClean="0"/>
          </a:p>
          <a:p>
            <a:endParaRPr lang="ar-EG" dirty="0" smtClean="0"/>
          </a:p>
        </p:txBody>
      </p:sp>
      <p:pic>
        <p:nvPicPr>
          <p:cNvPr id="1026" name="Picture 2" descr="C:\Users\elngar\Desktop\download.png"/>
          <p:cNvPicPr>
            <a:picLocks noChangeAspect="1" noChangeArrowheads="1"/>
          </p:cNvPicPr>
          <p:nvPr/>
        </p:nvPicPr>
        <p:blipFill>
          <a:blip r:embed="rId3"/>
          <a:srcRect/>
          <a:stretch>
            <a:fillRect/>
          </a:stretch>
        </p:blipFill>
        <p:spPr bwMode="auto">
          <a:xfrm>
            <a:off x="6477000" y="1"/>
            <a:ext cx="2667000" cy="1752599"/>
          </a:xfrm>
          <a:prstGeom prst="rect">
            <a:avLst/>
          </a:prstGeom>
          <a:noFill/>
        </p:spPr>
      </p:pic>
      <p:pic>
        <p:nvPicPr>
          <p:cNvPr id="1027" name="Picture 3" descr="C:\Users\elngar\Desktop\download.jpg"/>
          <p:cNvPicPr>
            <a:picLocks noChangeAspect="1" noChangeArrowheads="1"/>
          </p:cNvPicPr>
          <p:nvPr/>
        </p:nvPicPr>
        <p:blipFill>
          <a:blip r:embed="rId4"/>
          <a:srcRect/>
          <a:stretch>
            <a:fillRect/>
          </a:stretch>
        </p:blipFill>
        <p:spPr bwMode="auto">
          <a:xfrm>
            <a:off x="0" y="-1"/>
            <a:ext cx="2590800" cy="1947011"/>
          </a:xfrm>
          <a:prstGeom prst="rect">
            <a:avLst/>
          </a:prstGeom>
          <a:noFill/>
        </p:spPr>
      </p:pic>
      <p:pic>
        <p:nvPicPr>
          <p:cNvPr id="1029" name="Picture 5" descr="C:\Users\elngar\Desktop\download (1).png"/>
          <p:cNvPicPr>
            <a:picLocks noChangeAspect="1" noChangeArrowheads="1"/>
          </p:cNvPicPr>
          <p:nvPr/>
        </p:nvPicPr>
        <p:blipFill>
          <a:blip r:embed="rId5"/>
          <a:srcRect/>
          <a:stretch>
            <a:fillRect/>
          </a:stretch>
        </p:blipFill>
        <p:spPr bwMode="auto">
          <a:xfrm>
            <a:off x="3505200" y="228600"/>
            <a:ext cx="1838325" cy="24955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Autofit/>
          </a:bodyPr>
          <a:lstStyle/>
          <a:p>
            <a:pPr algn="r"/>
            <a:r>
              <a:rPr lang="ar-SA" sz="3600" b="1" dirty="0" smtClean="0"/>
              <a:t>- تحديد الراحة البينية عن طريق النبض : </a:t>
            </a:r>
            <a:r>
              <a:rPr lang="en-US" sz="3600" dirty="0" smtClean="0"/>
              <a:t/>
            </a:r>
            <a:br>
              <a:rPr lang="en-US" sz="3600" dirty="0" smtClean="0"/>
            </a:br>
            <a:endParaRPr lang="ar-EG" sz="3600" dirty="0"/>
          </a:p>
        </p:txBody>
      </p:sp>
      <p:sp>
        <p:nvSpPr>
          <p:cNvPr id="3" name="Content Placeholder 2"/>
          <p:cNvSpPr>
            <a:spLocks noGrp="1"/>
          </p:cNvSpPr>
          <p:nvPr>
            <p:ph idx="1"/>
          </p:nvPr>
        </p:nvSpPr>
        <p:spPr/>
        <p:txBody>
          <a:bodyPr>
            <a:normAutofit/>
          </a:bodyPr>
          <a:lstStyle/>
          <a:p>
            <a:r>
              <a:rPr lang="ar-SA" sz="2400" dirty="0" smtClean="0"/>
              <a:t>تقنين فترات الراحة البينية أثناء التدريب الرياضى له ا</a:t>
            </a:r>
            <a:r>
              <a:rPr lang="ar-EG" sz="2400" dirty="0" smtClean="0"/>
              <a:t>ه</a:t>
            </a:r>
            <a:r>
              <a:rPr lang="ar-SA" sz="2400" dirty="0" smtClean="0"/>
              <a:t>ميه كبيرة بالنسبه لقدرة الرياضى على استيعاب الاحمال التدريبية وكذا امكانية تطبيق طرق التدريب المختلفة بشكل سليم يسمح بإحراز التقدم الحيوى المطلوب للارتقاء بمستوى تحقيق الانجازات الرياضية .</a:t>
            </a:r>
            <a:endParaRPr lang="ar-EG" sz="2400" dirty="0" smtClean="0"/>
          </a:p>
          <a:p>
            <a:r>
              <a:rPr lang="ar-SA" sz="2400" dirty="0" smtClean="0"/>
              <a:t>عند هذا توضح " ناباتنكوفا " م.أ ، ان الضرورة الملحة لزيادة مقادير التدريب تتطلب من المدرب الالمام بالأساليب التى تسمح بانجاز تلك الاحمال التى تم تخطيها ، وبمستى الاداء المطلوب ، وهذا فى حد ذاته ، يتوقف إلى حد كبير على الاختبار الصحيح لطول فترة الراحة البينية ، عند تكرار التدريبات الخاصة بمسافات السرعة . </a:t>
            </a:r>
            <a:endParaRPr lang="en-US" sz="2400" dirty="0" smtClean="0"/>
          </a:p>
          <a:p>
            <a:pPr>
              <a:buNone/>
            </a:pPr>
            <a:endParaRPr lang="en-US" dirty="0" smtClean="0"/>
          </a:p>
          <a:p>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pPr algn="r"/>
            <a:r>
              <a:rPr lang="ar-EG" dirty="0" smtClean="0"/>
              <a:t>تابع الراحة البينية :</a:t>
            </a:r>
            <a:endParaRPr lang="ar-EG" dirty="0"/>
          </a:p>
        </p:txBody>
      </p:sp>
      <p:sp>
        <p:nvSpPr>
          <p:cNvPr id="3" name="Content Placeholder 2"/>
          <p:cNvSpPr>
            <a:spLocks noGrp="1"/>
          </p:cNvSpPr>
          <p:nvPr>
            <p:ph idx="1"/>
          </p:nvPr>
        </p:nvSpPr>
        <p:spPr>
          <a:xfrm>
            <a:off x="609600" y="1066800"/>
            <a:ext cx="8229600" cy="5486400"/>
          </a:xfrm>
        </p:spPr>
        <p:txBody>
          <a:bodyPr>
            <a:normAutofit lnSpcReduction="10000"/>
          </a:bodyPr>
          <a:lstStyle/>
          <a:p>
            <a:r>
              <a:rPr lang="ar-SA" sz="2400" dirty="0" smtClean="0"/>
              <a:t>ويرى بلانوتوف أن تكرار التمرين ، فى الثلث الاول من مرحلة استعادة الشفاء ، سوف يعكس على الناحية الحيوية للرياضى ظروف مختلفة تماما عن تلك التى يعكسها التكرار فى كل من الثلث الثانى ، او الثالث كما انه يجب أن يؤخذ فى العتبار ، ان عملية إستعادة الشفاء بعد التمرينات البدنية تكون غير ثابته كما وأن الدلالات الخاصة لاستعادة الشفاء المختلفة ، لاتتم فى زمن واحد وبناء على ذلك فانه من المهم جدا معرفة تلك المؤثرات الأكثر ظهورا والتى عليها يمكن الاعتماد لتخطيط فترات التدريب . </a:t>
            </a:r>
            <a:endParaRPr lang="en-US" sz="2400" dirty="0" smtClean="0"/>
          </a:p>
          <a:p>
            <a:r>
              <a:rPr lang="ar-SA" sz="2400" dirty="0" smtClean="0"/>
              <a:t>هذا مع الأخذ فى الاعتبار- ان فترة الراحة البينية ، سوف تتوقف على العديد من العوامل والتى من أهماها ، الحالة التدريبية للرياضى ومستوى كفاءة الأجهزة الحيوية وبصفة خاصة القلب ، وكذا طول وشدة المسافة التدريبية ، وهنا يجب ان نوضح ان الراحة البينية فى بعض طرق التدريب المختلفة يمكن ان تكون جزئية حيث لا تستمر حتى يعود الرياضى إلى حالته الطبيعية (حامد الاشقر1982) ., </a:t>
            </a:r>
            <a:endParaRPr lang="en-US" sz="2400" dirty="0" smtClean="0"/>
          </a:p>
          <a:p>
            <a:endParaRPr lang="ar-E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sz="3600" b="1" dirty="0" smtClean="0"/>
              <a:t>عموما ما يخصنا فى هذا المجال هو كيف يمكن أن تحدد فترات الراحة البينية</a:t>
            </a:r>
            <a:r>
              <a:rPr lang="ar-SA" dirty="0" smtClean="0"/>
              <a:t>:</a:t>
            </a:r>
            <a:r>
              <a:rPr lang="en-US" dirty="0" smtClean="0"/>
              <a:t/>
            </a:r>
            <a:br>
              <a:rPr lang="en-US" dirty="0" smtClean="0"/>
            </a:br>
            <a:endParaRPr lang="ar-EG" dirty="0"/>
          </a:p>
        </p:txBody>
      </p:sp>
      <p:sp>
        <p:nvSpPr>
          <p:cNvPr id="3" name="Content Placeholder 2"/>
          <p:cNvSpPr>
            <a:spLocks noGrp="1"/>
          </p:cNvSpPr>
          <p:nvPr>
            <p:ph idx="1"/>
          </p:nvPr>
        </p:nvSpPr>
        <p:spPr>
          <a:xfrm>
            <a:off x="457200" y="1371600"/>
            <a:ext cx="8229600" cy="5083208"/>
          </a:xfrm>
        </p:spPr>
        <p:txBody>
          <a:bodyPr>
            <a:normAutofit fontScale="92500"/>
          </a:bodyPr>
          <a:lstStyle/>
          <a:p>
            <a:r>
              <a:rPr lang="ar-SA" sz="2400" dirty="0" smtClean="0"/>
              <a:t>عند هذا يتضح إعطاء أهمية كبيرة أثناء التدريب إلى مدى طول فترة الراحة البينية بين التكرارات الخاصة بالتدريبات ، حيث يرى بعض المتخصصين (ايناسيفكى ك.أ.وجردون .... الخ) ان فترة الراحة البينية تحدد عن طريق اعطاء زمن معين للراحة (وهذا الاتجاه أيضا ، يلاحظ من قبل معظم المدربين المصريين) إلا أن هناك متخصصين أخرين (بلانوتوف ف.ن ، كارلايل . ف .... وآخرين) يعتقدون أن فترة الراحة ، بين التكرارات ، يجب أن تحدد عن طريق عودة الاستشفاء للنبض ، إلى حدود معنية ، ويتفق كل من " على البيك وعصام حلمى " 1981 ، معهم فى هذا الرأى .</a:t>
            </a:r>
            <a:endParaRPr lang="ar-EG" sz="2400" dirty="0" smtClean="0"/>
          </a:p>
          <a:p>
            <a:r>
              <a:rPr lang="ar-SA" sz="2400" dirty="0" smtClean="0"/>
              <a:t>ولكى نوضح اى من الأسلوبين ، يجب أن يستخدم فاننا سوف نتعرض إلى نتائج بعض التجارب التى حاول اثناءها ، المتخصصين إلقاء الضوء لإظهار أى من الأسلوبين (تحديد فترات الراحة عن طريق الزمن أو النبض ) أجدى بالاستخدام من قبل المدربين . </a:t>
            </a:r>
            <a:endParaRPr lang="en-US" sz="2400" dirty="0" smtClean="0"/>
          </a:p>
          <a:p>
            <a:endParaRPr lang="en-US" sz="2000" dirty="0" smtClean="0"/>
          </a:p>
          <a:p>
            <a:endParaRPr lang="ar-E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r"/>
            <a:r>
              <a:rPr lang="ar-EG" b="1" dirty="0" smtClean="0"/>
              <a:t>نستنتج أن :</a:t>
            </a:r>
            <a:endParaRPr lang="ar-EG" b="1" dirty="0"/>
          </a:p>
        </p:txBody>
      </p:sp>
      <p:sp>
        <p:nvSpPr>
          <p:cNvPr id="3" name="Content Placeholder 2"/>
          <p:cNvSpPr>
            <a:spLocks noGrp="1"/>
          </p:cNvSpPr>
          <p:nvPr>
            <p:ph idx="1"/>
          </p:nvPr>
        </p:nvSpPr>
        <p:spPr>
          <a:xfrm>
            <a:off x="457200" y="990600"/>
            <a:ext cx="8229600" cy="5464208"/>
          </a:xfrm>
        </p:spPr>
        <p:txBody>
          <a:bodyPr>
            <a:normAutofit/>
          </a:bodyPr>
          <a:lstStyle/>
          <a:p>
            <a:r>
              <a:rPr lang="ar-SA" sz="2800" dirty="0" smtClean="0"/>
              <a:t>مما سبق يتضح ان تحديد فترات الراحة البينية عن طريق الحسابات الخاصه بعودة النبض يسمح بتحقيق الاستمرار الامثل لفترات الراحة البينية لكل رياضى على حده (الحالة الفرديه ) وذلك مطابقة للمستوى التدريبى والحالى الخاصة من مقدرة الاداء وذلك فى اللحظة التى يتم فيها التدريب . </a:t>
            </a:r>
            <a:endParaRPr lang="en-US" sz="2800" dirty="0" smtClean="0"/>
          </a:p>
          <a:p>
            <a:r>
              <a:rPr lang="ar-SA" sz="2800" dirty="0" smtClean="0"/>
              <a:t>وتأكيدا لذلك فقد اوضحت ناباتنيكوفا أنه للحفاظ على كفاءة العمل باملستوى الكيفى للأداء، خلال المجموعات التدريبية ، فانه يجب ان يعود النبض بصفة مستمر أثناء فترة الراحة إلى مستوى محدد كما وأن استخدام ذلك سوف يكون أحدى الاشكال المستخدمه بنجاح لارتفاع مستوى احجام التدريب </a:t>
            </a:r>
            <a:endParaRPr lang="ar-EG"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9032"/>
          </a:xfrm>
        </p:spPr>
        <p:txBody>
          <a:bodyPr>
            <a:normAutofit fontScale="90000"/>
          </a:bodyPr>
          <a:lstStyle/>
          <a:p>
            <a:pPr algn="r"/>
            <a:r>
              <a:rPr lang="ar-SA" sz="3100" dirty="0" smtClean="0"/>
              <a:t>ويوضح بلانوتوف أنه عند تخطيط استمرار فترات الراحة للرياضيين فإنه عادة ما يؤخذ فى الاعتبار دلالتين هامتين </a:t>
            </a:r>
            <a:r>
              <a:rPr lang="ar-SA" dirty="0" smtClean="0"/>
              <a:t>: </a:t>
            </a:r>
            <a:r>
              <a:rPr lang="en-US" dirty="0" smtClean="0"/>
              <a:t/>
            </a:r>
            <a:br>
              <a:rPr lang="en-US" dirty="0" smtClean="0"/>
            </a:br>
            <a:endParaRPr lang="ar-EG" dirty="0"/>
          </a:p>
        </p:txBody>
      </p:sp>
      <p:sp>
        <p:nvSpPr>
          <p:cNvPr id="3" name="Content Placeholder 2"/>
          <p:cNvSpPr>
            <a:spLocks noGrp="1"/>
          </p:cNvSpPr>
          <p:nvPr>
            <p:ph idx="1"/>
          </p:nvPr>
        </p:nvSpPr>
        <p:spPr>
          <a:xfrm>
            <a:off x="457200" y="1600200"/>
            <a:ext cx="8229600" cy="4854608"/>
          </a:xfrm>
        </p:spPr>
        <p:txBody>
          <a:bodyPr>
            <a:normAutofit lnSpcReduction="10000"/>
          </a:bodyPr>
          <a:lstStyle/>
          <a:p>
            <a:pPr marL="578358" indent="-514350">
              <a:buFont typeface="+mj-lt"/>
              <a:buAutoNum type="arabicPeriod"/>
            </a:pPr>
            <a:r>
              <a:rPr lang="ar-SA" sz="2800" dirty="0" smtClean="0"/>
              <a:t>عدد دقات القلب . </a:t>
            </a:r>
            <a:endParaRPr lang="en-US" sz="2800" dirty="0" smtClean="0"/>
          </a:p>
          <a:p>
            <a:pPr marL="578358" indent="-514350">
              <a:buFont typeface="+mj-lt"/>
              <a:buAutoNum type="arabicPeriod"/>
            </a:pPr>
            <a:r>
              <a:rPr lang="ar-SA" sz="2800" dirty="0" smtClean="0"/>
              <a:t>مستوى المقدرة على العمل </a:t>
            </a:r>
            <a:endParaRPr lang="ar-EG" sz="2800" dirty="0" smtClean="0"/>
          </a:p>
          <a:p>
            <a:pPr marL="578358" indent="-514350" algn="just"/>
            <a:r>
              <a:rPr lang="ar-SA" sz="2800" dirty="0" smtClean="0"/>
              <a:t>وكل منهما مرتبطا إرتباطا وثيقا بالآخر حيث عندما يكون معدل دقات القلب عاليه ، فان مستوى المقدرة على العمل يكون منخفضا ، ومع استعادة الشفاء للنبض ، بالتدريج كقاعدة يتم إستعادة الشفاء للمقدرة على العمل (الأداء ) ، هذا وقد دلت أبحاث بلانوتوف على أنه يمكن أخذ معلومات دقيقة ، عن مرور عملية إستعادة الشفاء عن طريق التقييم الذاتى للسباح نفسه ، وعن استعداده لأداء تكرار التمرين بفاعلية . </a:t>
            </a:r>
            <a:endParaRPr lang="en-US" sz="2800" dirty="0" smtClean="0"/>
          </a:p>
          <a:p>
            <a:pPr marL="578358" indent="-514350"/>
            <a:endParaRPr lang="ar-EG" sz="2000"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pPr algn="r"/>
            <a:r>
              <a:rPr lang="ar-SA" dirty="0" smtClean="0"/>
              <a:t>أشكال تخطيط فترة الراحة البينية </a:t>
            </a:r>
            <a:endParaRPr lang="ar-EG" dirty="0"/>
          </a:p>
        </p:txBody>
      </p:sp>
      <p:sp>
        <p:nvSpPr>
          <p:cNvPr id="3" name="Content Placeholder 2"/>
          <p:cNvSpPr>
            <a:spLocks noGrp="1"/>
          </p:cNvSpPr>
          <p:nvPr>
            <p:ph idx="1"/>
          </p:nvPr>
        </p:nvSpPr>
        <p:spPr>
          <a:xfrm>
            <a:off x="457200" y="1219200"/>
            <a:ext cx="8229600" cy="5235608"/>
          </a:xfrm>
        </p:spPr>
        <p:txBody>
          <a:bodyPr/>
          <a:lstStyle/>
          <a:p>
            <a:pPr marL="578358" indent="-514350">
              <a:buFont typeface="+mj-lt"/>
              <a:buAutoNum type="arabicPeriod"/>
            </a:pPr>
            <a:r>
              <a:rPr lang="ar-SA" b="1" dirty="0" smtClean="0"/>
              <a:t>الراحة البينية الكاملة</a:t>
            </a:r>
            <a:r>
              <a:rPr lang="ar-SA" dirty="0" smtClean="0"/>
              <a:t> : </a:t>
            </a:r>
            <a:r>
              <a:rPr lang="ar-SA" sz="2400" dirty="0" smtClean="0"/>
              <a:t>حيث إستمرار فترة الراحة بحيث تضمن إستعادة الشفاء الكامل للمقدرة على العمل فى بداية تكرار التمرين </a:t>
            </a:r>
            <a:r>
              <a:rPr lang="ar-SA" dirty="0" smtClean="0"/>
              <a:t>. </a:t>
            </a:r>
            <a:endParaRPr lang="ar-EG" dirty="0" smtClean="0"/>
          </a:p>
          <a:p>
            <a:pPr marL="578358" indent="-514350">
              <a:buFont typeface="+mj-lt"/>
              <a:buAutoNum type="arabicPeriod"/>
            </a:pPr>
            <a:r>
              <a:rPr lang="ar-SA" b="1" dirty="0" smtClean="0"/>
              <a:t>الراحة البينية غير الكاملة</a:t>
            </a:r>
            <a:r>
              <a:rPr lang="ar-EG" b="1" dirty="0" smtClean="0"/>
              <a:t>:</a:t>
            </a:r>
            <a:r>
              <a:rPr lang="ar-SA" b="1" dirty="0" smtClean="0"/>
              <a:t> </a:t>
            </a:r>
            <a:r>
              <a:rPr lang="ar-SA" sz="2400" dirty="0" smtClean="0"/>
              <a:t>يؤدى فيها ، تكرار التمرين فى لحظة لا تكون فيها المقدرة على الأداء قد وصلت إلى الحدود النهائية من إستعادة الشفاء . </a:t>
            </a:r>
            <a:endParaRPr lang="ar-EG" sz="2400" dirty="0" smtClean="0"/>
          </a:p>
          <a:p>
            <a:pPr marL="578358" indent="-514350">
              <a:buFont typeface="+mj-lt"/>
              <a:buAutoNum type="arabicPeriod"/>
            </a:pPr>
            <a:r>
              <a:rPr lang="ar-SA" b="1" dirty="0" smtClean="0"/>
              <a:t>الراحة البينية المختصرة :</a:t>
            </a:r>
            <a:r>
              <a:rPr lang="ar-SA" sz="2400" dirty="0" smtClean="0"/>
              <a:t> يؤدى تكرار التمرين مع الانخفاض الحاد فى مستوى المقدرة على الأداء . </a:t>
            </a:r>
            <a:endParaRPr lang="ar-EG" sz="2400" dirty="0" smtClean="0"/>
          </a:p>
          <a:p>
            <a:pPr marL="578358" indent="-514350">
              <a:buFont typeface="+mj-lt"/>
              <a:buAutoNum type="arabicPeriod"/>
            </a:pPr>
            <a:r>
              <a:rPr lang="ar-SA" sz="2400" dirty="0" smtClean="0"/>
              <a:t>- </a:t>
            </a:r>
            <a:r>
              <a:rPr lang="ar-SA" b="1" dirty="0" smtClean="0"/>
              <a:t>الراحة البينية المطولة :</a:t>
            </a:r>
            <a:r>
              <a:rPr lang="ar-SA" sz="2400" dirty="0" smtClean="0"/>
              <a:t> تقترح فيها تكرار أداء التمرين خلال فترة زمنية من 1.5-2 مرة أكبر من طول الفترة اللازمة لاستعادة الشفاء . </a:t>
            </a:r>
            <a:endParaRPr lang="en-US" sz="2400" dirty="0" smtClean="0"/>
          </a:p>
          <a:p>
            <a:pPr marL="578358" indent="-514350">
              <a:buFont typeface="+mj-lt"/>
              <a:buAutoNum type="arabicPeriod"/>
            </a:pPr>
            <a:endParaRPr lang="ar-EG"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lstStyle/>
          <a:p>
            <a:pPr algn="r"/>
            <a:r>
              <a:rPr lang="ar-EG" dirty="0" smtClean="0"/>
              <a:t>تابع فترة الراحة البينية :</a:t>
            </a:r>
            <a:endParaRPr lang="ar-EG" dirty="0"/>
          </a:p>
        </p:txBody>
      </p:sp>
      <p:sp>
        <p:nvSpPr>
          <p:cNvPr id="3" name="Content Placeholder 2"/>
          <p:cNvSpPr>
            <a:spLocks noGrp="1"/>
          </p:cNvSpPr>
          <p:nvPr>
            <p:ph idx="1"/>
          </p:nvPr>
        </p:nvSpPr>
        <p:spPr>
          <a:xfrm>
            <a:off x="457200" y="1143000"/>
            <a:ext cx="8229600" cy="5311808"/>
          </a:xfrm>
        </p:spPr>
        <p:txBody>
          <a:bodyPr>
            <a:normAutofit fontScale="77500" lnSpcReduction="20000"/>
          </a:bodyPr>
          <a:lstStyle/>
          <a:p>
            <a:r>
              <a:rPr lang="ar-SA" dirty="0" smtClean="0"/>
              <a:t>ولقد كان لتقنين فترات الراحة البينية إلى جانب الشدة الخاصة بأداء التمرين عن طريق معدلات النبض ، أهمية كبيرة فى تكرار أداء المقطوعات التدريبية ، فى الأوقات المناسبة والمتمشية مع ظروف حالة الرياضى ما يصاحب الأداء من ظهور التعب الوقتى حيث اختلاف التأثيرات الخاصة بتكرار المقطوعات التدريبية المتماثلة ، سوف يؤدى بدورة إلى اختلاف معدلات النبض ، بعد أداء مقطوعة واخرى حيث مع تراكم التعب فان الرياضى قد يحتاج إلى فترات زمنية أكبر من الراحة حتى تعود الناحية الحيوية إلى معدلاتها المطلوبة للأداء التالى هذه الأهمية سابقة الذكر (أهمية تقنين كل من الراحة وشدة التدريب عن طريق النبض ) جعلت النبض أساسا لتقنين الحدود المختلفة والخاصة بطرق التدريب المختلفة ( التدريب الفترى بأنواعه ،...... الخ ) والتى هى ضرورية لإعداد الرياضيين فى مختلف أوجه النشاط الرياضى حيث التناسب والتنسيق الخاص بتطبيقها فى الأوقات المناسبة يعتبر اساس للتدرج لمستويات الحالة التدريبية للرياضى . </a:t>
            </a:r>
            <a:endParaRPr lang="en-US" dirty="0" smtClean="0"/>
          </a:p>
          <a:p>
            <a:endParaRPr lang="ar-EG"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2247106"/>
          </a:xfrm>
        </p:spPr>
        <p:txBody>
          <a:bodyPr>
            <a:noAutofit/>
          </a:bodyPr>
          <a:lstStyle/>
          <a:p>
            <a:pPr algn="r"/>
            <a:r>
              <a:rPr lang="ar-SA" sz="2800" b="1" dirty="0" smtClean="0"/>
              <a:t>ولقد أثبتت التجارب التى قام بها حامد الأشقر (1982) للمقارنة بين تطبيق طريقة التدريب الفترى بواسطة كل من النبض والزمن على العدائين التفرق الواضح لأسلوب النبض على اسلوب الزمن والذى تمثل فى :</a:t>
            </a:r>
            <a:endParaRPr lang="ar-EG" sz="2800" b="1" dirty="0"/>
          </a:p>
        </p:txBody>
      </p:sp>
      <p:sp>
        <p:nvSpPr>
          <p:cNvPr id="3" name="Content Placeholder 2"/>
          <p:cNvSpPr>
            <a:spLocks noGrp="1"/>
          </p:cNvSpPr>
          <p:nvPr>
            <p:ph idx="1"/>
          </p:nvPr>
        </p:nvSpPr>
        <p:spPr>
          <a:xfrm>
            <a:off x="457200" y="2667000"/>
            <a:ext cx="8229600" cy="3787808"/>
          </a:xfrm>
        </p:spPr>
        <p:txBody>
          <a:bodyPr/>
          <a:lstStyle/>
          <a:p>
            <a:pPr marL="578358" lvl="0" indent="-514350">
              <a:buFont typeface="+mj-lt"/>
              <a:buAutoNum type="arabicPeriod"/>
            </a:pPr>
            <a:r>
              <a:rPr lang="ar-SA" sz="2800" dirty="0" smtClean="0"/>
              <a:t>الإرتقاء بكفاءة الرئتين ومعدل ضربات القلب والاحتفاظ بالتنفس ومستوى الكفاءة البدنية . </a:t>
            </a:r>
            <a:endParaRPr lang="en-US" sz="2800" dirty="0" smtClean="0"/>
          </a:p>
          <a:p>
            <a:pPr marL="578358" lvl="0" indent="-514350">
              <a:buFont typeface="+mj-lt"/>
              <a:buAutoNum type="arabicPeriod"/>
            </a:pPr>
            <a:r>
              <a:rPr lang="ar-SA" sz="2800" dirty="0" smtClean="0"/>
              <a:t>تحسين المستويات الرقمية لسباقات 100م ، 400م ، 800 م . </a:t>
            </a:r>
            <a:endParaRPr lang="en-US" sz="2800" dirty="0" smtClean="0"/>
          </a:p>
          <a:p>
            <a:pPr marL="578358" lvl="0" indent="-514350">
              <a:buFont typeface="+mj-lt"/>
              <a:buAutoNum type="arabicPeriod"/>
            </a:pPr>
            <a:r>
              <a:rPr lang="ar-SA" sz="2800" dirty="0" smtClean="0"/>
              <a:t>تحسين فى سرعة هبوط معدلات النبض بعد المجهود . </a:t>
            </a:r>
            <a:endParaRPr lang="en-US" sz="2800" dirty="0" smtClean="0"/>
          </a:p>
          <a:p>
            <a:endParaRPr lang="ar-E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smtClean="0"/>
              <a:t>كما تميز أيضا اسلوب النبض فى الآتى</a:t>
            </a:r>
            <a:r>
              <a:rPr lang="ar-EG" sz="3600" b="1" dirty="0" smtClean="0"/>
              <a:t>:</a:t>
            </a:r>
            <a:endParaRPr lang="ar-EG" sz="3600" b="1" dirty="0"/>
          </a:p>
        </p:txBody>
      </p:sp>
      <p:sp>
        <p:nvSpPr>
          <p:cNvPr id="3" name="Content Placeholder 2"/>
          <p:cNvSpPr>
            <a:spLocks noGrp="1"/>
          </p:cNvSpPr>
          <p:nvPr>
            <p:ph idx="1"/>
          </p:nvPr>
        </p:nvSpPr>
        <p:spPr/>
        <p:txBody>
          <a:bodyPr/>
          <a:lstStyle/>
          <a:p>
            <a:pPr marL="578358" indent="-514350">
              <a:buFont typeface="+mj-lt"/>
              <a:buAutoNum type="arabicPeriod"/>
            </a:pPr>
            <a:r>
              <a:rPr lang="ar-SA" sz="2800" dirty="0" smtClean="0"/>
              <a:t>سهولة ومرونة تطبيق التدريب ووضوح فردية وخصوصية التطبيق</a:t>
            </a:r>
            <a:endParaRPr lang="en-US" sz="2800" dirty="0" smtClean="0"/>
          </a:p>
          <a:p>
            <a:pPr marL="578358" indent="-514350">
              <a:buFont typeface="+mj-lt"/>
              <a:buAutoNum type="arabicPeriod"/>
            </a:pPr>
            <a:r>
              <a:rPr lang="ar-SA" sz="2800" dirty="0" smtClean="0"/>
              <a:t>اكتشاف اعتلال الحالة الصحية منذ بدايتها</a:t>
            </a:r>
            <a:endParaRPr lang="en-US" sz="2800" dirty="0" smtClean="0"/>
          </a:p>
          <a:p>
            <a:pPr marL="578358" indent="-514350">
              <a:buFont typeface="+mj-lt"/>
              <a:buAutoNum type="arabicPeriod"/>
            </a:pPr>
            <a:r>
              <a:rPr lang="ar-SA" sz="2800" dirty="0" smtClean="0"/>
              <a:t>تحقيق الزيادة المتدرجة بالنسبة لشدة التدريب </a:t>
            </a:r>
            <a:endParaRPr lang="en-US" sz="2800" dirty="0" smtClean="0"/>
          </a:p>
          <a:p>
            <a:pPr marL="578358" indent="-514350">
              <a:buFont typeface="+mj-lt"/>
              <a:buAutoNum type="arabicPeriod"/>
            </a:pPr>
            <a:r>
              <a:rPr lang="ar-SA" sz="2800" dirty="0" smtClean="0"/>
              <a:t>تحديد معدلات الراحة بين مقطوعات التدريب بدقة </a:t>
            </a:r>
            <a:endParaRPr lang="en-US" sz="2800" dirty="0" smtClean="0"/>
          </a:p>
          <a:p>
            <a:pPr marL="578358" indent="-514350">
              <a:buFont typeface="+mj-lt"/>
              <a:buAutoNum type="arabicPeriod"/>
            </a:pPr>
            <a:r>
              <a:rPr lang="ar-SA" sz="2800" dirty="0" smtClean="0"/>
              <a:t>إعطاء مؤشرات فورية عن مستوى التعب والإجهاد </a:t>
            </a:r>
            <a:endParaRPr lang="en-US" sz="2800" dirty="0" smtClean="0"/>
          </a:p>
          <a:p>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3600" b="1" dirty="0" smtClean="0"/>
              <a:t>استمرارية التمرين وعلاقته بنظم انتاج الطاقة والنبض : </a:t>
            </a:r>
            <a:r>
              <a:rPr lang="en-US" sz="3600" dirty="0" smtClean="0"/>
              <a:t/>
            </a:r>
            <a:br>
              <a:rPr lang="en-US" sz="3600" dirty="0" smtClean="0"/>
            </a:br>
            <a:endParaRPr lang="ar-EG" sz="3600" dirty="0"/>
          </a:p>
        </p:txBody>
      </p:sp>
      <p:sp>
        <p:nvSpPr>
          <p:cNvPr id="3" name="Content Placeholder 2"/>
          <p:cNvSpPr>
            <a:spLocks noGrp="1"/>
          </p:cNvSpPr>
          <p:nvPr>
            <p:ph idx="1"/>
          </p:nvPr>
        </p:nvSpPr>
        <p:spPr>
          <a:xfrm>
            <a:off x="457200" y="1371600"/>
            <a:ext cx="8229600" cy="5083208"/>
          </a:xfrm>
        </p:spPr>
        <p:txBody>
          <a:bodyPr>
            <a:normAutofit fontScale="85000" lnSpcReduction="20000"/>
          </a:bodyPr>
          <a:lstStyle/>
          <a:p>
            <a:pPr algn="just"/>
            <a:r>
              <a:rPr lang="ar-SA" dirty="0" smtClean="0"/>
              <a:t>من المعروف جيدا أن تدريب الأنشطة الرياضية ذات الصبغة الدائرية (مثل الجرى – السباحة – التجفيف .... الخ ) يحتوى على قطع مسافات تدريبية ذات أطوال مختلفة وأن طول المسافة يرتبط إلى حد كبير بالسرعة أى انه كلما كانت مسافة السباحة طويلة كلما كان لزاما علينا أن تكون السرعة بطيئة والعكس صحيح كلما كانت المسافة قصيرة كلما امكننا أن نؤديها بسرعة أكثر هذا من جهة كما ان سرعة الاداء لها ارتباطها المباشر بمعدلات النبض حيث كلما اديت المسافات بسرعة عالية كلما كان معدل النبض اثناء اداء المسافة اعلى (هذا من جهة اخرى ) كما وأن النبض يرتبط من جهة ثالثة بما يعرف بنظم انتاج الطاقه (هوائى – لا هوائى - ... وما إلى ذلك ) عموما ولكى نتفهم طول فترة استمرارية التمرين البدنى جيدا فانه من الواجب ان نتعرض إلى ما يعرف بنظم انتاج الطاقة . </a:t>
            </a:r>
            <a:endParaRPr lang="en-US" dirty="0" smtClean="0"/>
          </a:p>
          <a:p>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طرق التدريب</a:t>
            </a:r>
            <a:r>
              <a:rPr lang="en-US" dirty="0" smtClean="0"/>
              <a:t/>
            </a:r>
            <a:br>
              <a:rPr lang="en-US" dirty="0" smtClean="0"/>
            </a:br>
            <a:endParaRPr lang="ar-EG" dirty="0"/>
          </a:p>
        </p:txBody>
      </p:sp>
      <p:sp>
        <p:nvSpPr>
          <p:cNvPr id="3" name="Content Placeholder 2"/>
          <p:cNvSpPr>
            <a:spLocks noGrp="1"/>
          </p:cNvSpPr>
          <p:nvPr>
            <p:ph idx="1"/>
          </p:nvPr>
        </p:nvSpPr>
        <p:spPr>
          <a:xfrm>
            <a:off x="457200" y="1600200"/>
            <a:ext cx="8229600" cy="4572000"/>
          </a:xfrm>
        </p:spPr>
        <p:txBody>
          <a:bodyPr>
            <a:normAutofit fontScale="92500"/>
          </a:bodyPr>
          <a:lstStyle/>
          <a:p>
            <a:pPr>
              <a:buNone/>
            </a:pPr>
            <a:r>
              <a:rPr lang="ar-SA" sz="2600" b="1" u="sng" dirty="0" smtClean="0">
                <a:solidFill>
                  <a:schemeClr val="bg1"/>
                </a:solidFill>
              </a:rPr>
              <a:t>يرى محمد حسن علاوى أن اهم طرق التدريب تتمثل فى : </a:t>
            </a:r>
            <a:endParaRPr lang="en-US" sz="2600" b="1" u="sng" dirty="0" smtClean="0">
              <a:solidFill>
                <a:schemeClr val="bg1"/>
              </a:solidFill>
            </a:endParaRPr>
          </a:p>
          <a:p>
            <a:pPr marL="578358" lvl="0" indent="-514350">
              <a:buFont typeface="+mj-lt"/>
              <a:buAutoNum type="arabicPeriod"/>
            </a:pPr>
            <a:r>
              <a:rPr lang="ar-SA" dirty="0" smtClean="0"/>
              <a:t>التدريب باستخدام الحمل الثابت . </a:t>
            </a:r>
            <a:endParaRPr lang="en-US" dirty="0" smtClean="0"/>
          </a:p>
          <a:p>
            <a:pPr marL="578358" lvl="0" indent="-514350">
              <a:buFont typeface="+mj-lt"/>
              <a:buAutoNum type="arabicPeriod"/>
            </a:pPr>
            <a:r>
              <a:rPr lang="ar-SA" dirty="0" smtClean="0"/>
              <a:t>التدريب باستخدام الحمل المتغير ( المتباين او المتنوع ) </a:t>
            </a:r>
            <a:endParaRPr lang="en-US" dirty="0" smtClean="0"/>
          </a:p>
          <a:p>
            <a:pPr marL="578358" lvl="0" indent="-514350">
              <a:buFont typeface="+mj-lt"/>
              <a:buAutoNum type="arabicPeriod"/>
            </a:pPr>
            <a:r>
              <a:rPr lang="ar-SA" dirty="0" smtClean="0"/>
              <a:t>التدريب باستخدام مركب من الحمل الثابت والمتغير </a:t>
            </a:r>
            <a:endParaRPr lang="en-US" dirty="0" smtClean="0"/>
          </a:p>
          <a:p>
            <a:pPr marL="578358" lvl="0" indent="-514350">
              <a:buFont typeface="+mj-lt"/>
              <a:buAutoNum type="arabicPeriod"/>
            </a:pPr>
            <a:r>
              <a:rPr lang="ar-SA" dirty="0" smtClean="0"/>
              <a:t>التدريب الفترى </a:t>
            </a:r>
            <a:endParaRPr lang="en-US" dirty="0" smtClean="0"/>
          </a:p>
          <a:p>
            <a:pPr marL="578358" lvl="0" indent="-514350">
              <a:buFont typeface="+mj-lt"/>
              <a:buAutoNum type="arabicPeriod"/>
            </a:pPr>
            <a:r>
              <a:rPr lang="ar-SA" dirty="0" smtClean="0"/>
              <a:t>التدريب الدائرى </a:t>
            </a:r>
            <a:endParaRPr lang="en-US" dirty="0" smtClean="0"/>
          </a:p>
          <a:p>
            <a:pPr marL="578358" lvl="0" indent="-514350">
              <a:buFont typeface="+mj-lt"/>
              <a:buAutoNum type="arabicPeriod"/>
            </a:pPr>
            <a:r>
              <a:rPr lang="ar-SA" dirty="0" smtClean="0"/>
              <a:t>التدريب باستخدام المنافسات </a:t>
            </a:r>
            <a:endParaRPr lang="en-US" dirty="0" smtClean="0"/>
          </a:p>
          <a:p>
            <a:endParaRPr lang="ar-EG"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26208"/>
          </a:xfrm>
        </p:spPr>
        <p:txBody>
          <a:bodyPr/>
          <a:lstStyle/>
          <a:p>
            <a:pPr>
              <a:buNone/>
            </a:pPr>
            <a:endParaRPr lang="ar-EG" dirty="0" smtClean="0"/>
          </a:p>
          <a:p>
            <a:endParaRPr lang="ar-EG" dirty="0" smtClean="0"/>
          </a:p>
          <a:p>
            <a:endParaRPr lang="ar-EG" dirty="0" smtClean="0"/>
          </a:p>
          <a:p>
            <a:endParaRPr lang="ar-EG" dirty="0" smtClean="0"/>
          </a:p>
          <a:p>
            <a:pPr algn="ctr"/>
            <a:r>
              <a:rPr lang="ar-EG" sz="4400" b="1" dirty="0" smtClean="0">
                <a:solidFill>
                  <a:schemeClr val="bg1"/>
                </a:solidFill>
              </a:rPr>
              <a:t>المادة العليمة تحت مسؤلية أستاذ المقرر ودون أدنى مسؤلية علي الكلية أو الجامعة </a:t>
            </a:r>
            <a:endParaRPr lang="ar-EG" sz="4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2800" b="1" dirty="0" smtClean="0"/>
              <a:t>بينما يرى عبدالمقصود ان تقسيم طرق التدريب حسب رأى شولش </a:t>
            </a:r>
            <a:r>
              <a:rPr lang="en-US" sz="2800" b="1" dirty="0" err="1" smtClean="0"/>
              <a:t>scholich</a:t>
            </a:r>
            <a:r>
              <a:rPr lang="ar-SA" sz="2800" b="1" dirty="0" smtClean="0"/>
              <a:t> إلى: </a:t>
            </a:r>
            <a:r>
              <a:rPr lang="en-US" sz="2800" b="1" dirty="0" smtClean="0"/>
              <a:t/>
            </a:r>
            <a:br>
              <a:rPr lang="en-US" sz="2800" b="1" dirty="0" smtClean="0"/>
            </a:br>
            <a:endParaRPr lang="ar-EG" sz="2800" b="1" dirty="0"/>
          </a:p>
        </p:txBody>
      </p:sp>
      <p:sp>
        <p:nvSpPr>
          <p:cNvPr id="3" name="Content Placeholder 2"/>
          <p:cNvSpPr>
            <a:spLocks noGrp="1"/>
          </p:cNvSpPr>
          <p:nvPr>
            <p:ph idx="1"/>
          </p:nvPr>
        </p:nvSpPr>
        <p:spPr/>
        <p:txBody>
          <a:bodyPr/>
          <a:lstStyle/>
          <a:p>
            <a:pPr marL="578358" lvl="0" indent="-514350">
              <a:buFont typeface="+mj-lt"/>
              <a:buAutoNum type="arabicPeriod"/>
            </a:pPr>
            <a:r>
              <a:rPr lang="ar-SA" dirty="0" smtClean="0"/>
              <a:t>طريقة الحمل المستمر </a:t>
            </a:r>
            <a:endParaRPr lang="en-US" dirty="0" smtClean="0"/>
          </a:p>
          <a:p>
            <a:pPr marL="578358" lvl="0" indent="-514350">
              <a:buFont typeface="+mj-lt"/>
              <a:buAutoNum type="arabicPeriod"/>
            </a:pPr>
            <a:r>
              <a:rPr lang="ar-SA" dirty="0" smtClean="0"/>
              <a:t>طريقة الحمل الفترى مرتفع الشدة </a:t>
            </a:r>
            <a:endParaRPr lang="en-US" dirty="0" smtClean="0"/>
          </a:p>
          <a:p>
            <a:pPr marL="578358" lvl="0" indent="-514350">
              <a:buFont typeface="+mj-lt"/>
              <a:buAutoNum type="arabicPeriod"/>
            </a:pPr>
            <a:r>
              <a:rPr lang="ar-SA" dirty="0" smtClean="0"/>
              <a:t>طريقة الحمل التكرارى </a:t>
            </a:r>
            <a:endParaRPr lang="en-US" dirty="0" smtClean="0"/>
          </a:p>
          <a:p>
            <a:pPr marL="578358" lvl="0" indent="-514350">
              <a:buFont typeface="+mj-lt"/>
              <a:buAutoNum type="arabicPeriod"/>
            </a:pPr>
            <a:r>
              <a:rPr lang="ar-SA" dirty="0" smtClean="0"/>
              <a:t>طريقة حمل المنافسات والمراقبة ( المتابعة ) </a:t>
            </a:r>
            <a:endParaRPr lang="en-US" dirty="0" smtClean="0"/>
          </a:p>
          <a:p>
            <a:pPr marL="578358" indent="-514350">
              <a:buFont typeface="+mj-lt"/>
              <a:buAutoNum type="arabicPeriod"/>
            </a:pPr>
            <a:endParaRPr lang="ar-E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EG" b="1" dirty="0" smtClean="0"/>
              <a:t>مقارنة بين الرأيين السابقين </a:t>
            </a:r>
            <a:endParaRPr lang="ar-EG" b="1" dirty="0"/>
          </a:p>
        </p:txBody>
      </p:sp>
      <p:sp>
        <p:nvSpPr>
          <p:cNvPr id="3" name="Content Placeholder 2"/>
          <p:cNvSpPr>
            <a:spLocks noGrp="1"/>
          </p:cNvSpPr>
          <p:nvPr>
            <p:ph idx="1"/>
          </p:nvPr>
        </p:nvSpPr>
        <p:spPr/>
        <p:txBody>
          <a:bodyPr/>
          <a:lstStyle/>
          <a:p>
            <a:pPr algn="just"/>
            <a:r>
              <a:rPr lang="ar-SA" dirty="0" smtClean="0"/>
              <a:t>بالنظر إلى الرأيين السابقين فان اختلاف الاكثر وضوحا يتمثل فى وضع التدريب الدائرى كطريقة من طرق التدريب هذا فى الوقت الذى يعتبره بعض المتخصصين فى مجال التدريب الرياضى مثل ازولين انه نظام لأداء بعض اجزاء التدريب المختلفة أى انه اسلوب تطبيقى لأداء العمل خلال التدريب ويمكن ان يحوى بداخله بعض المحطات التى يتم بها التدريب باستخدام بعض طرق التدريب المختلفة . </a:t>
            </a:r>
            <a:endParaRPr lang="en-US" dirty="0" smtClean="0"/>
          </a:p>
          <a:p>
            <a:endParaRPr lang="ar-E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2800" b="1" dirty="0" smtClean="0"/>
              <a:t>عموما فى مجال السباحة فان تقسيم التدريب المختلفة يتمثل فى وجود 6 طرق للتدريب هى: </a:t>
            </a:r>
            <a:r>
              <a:rPr lang="en-US" sz="2800" b="1" dirty="0" smtClean="0"/>
              <a:t/>
            </a:r>
            <a:br>
              <a:rPr lang="en-US" sz="2800" b="1" dirty="0" smtClean="0"/>
            </a:br>
            <a:endParaRPr lang="ar-EG" sz="2800" b="1" dirty="0"/>
          </a:p>
        </p:txBody>
      </p:sp>
      <p:sp>
        <p:nvSpPr>
          <p:cNvPr id="3" name="Content Placeholder 2"/>
          <p:cNvSpPr>
            <a:spLocks noGrp="1"/>
          </p:cNvSpPr>
          <p:nvPr>
            <p:ph idx="1"/>
          </p:nvPr>
        </p:nvSpPr>
        <p:spPr/>
        <p:txBody>
          <a:bodyPr/>
          <a:lstStyle/>
          <a:p>
            <a:pPr marL="578358" lvl="0" indent="-514350">
              <a:buFont typeface="+mj-lt"/>
              <a:buAutoNum type="arabicPeriod"/>
            </a:pPr>
            <a:r>
              <a:rPr lang="ar-SA" dirty="0" smtClean="0"/>
              <a:t>التدريب المستمر او التدريب فوق المسافة </a:t>
            </a:r>
            <a:endParaRPr lang="en-US" dirty="0" smtClean="0"/>
          </a:p>
          <a:p>
            <a:pPr marL="578358" lvl="0" indent="-514350">
              <a:buFont typeface="+mj-lt"/>
              <a:buAutoNum type="arabicPeriod"/>
            </a:pPr>
            <a:r>
              <a:rPr lang="ar-SA" dirty="0" smtClean="0"/>
              <a:t>التدريب المتغير – او اللعب بالسرعة – او الفارتلك </a:t>
            </a:r>
            <a:endParaRPr lang="en-US" dirty="0" smtClean="0"/>
          </a:p>
          <a:p>
            <a:pPr marL="578358" lvl="0" indent="-514350">
              <a:buFont typeface="+mj-lt"/>
              <a:buAutoNum type="arabicPeriod"/>
            </a:pPr>
            <a:r>
              <a:rPr lang="ar-SA" dirty="0" smtClean="0"/>
              <a:t>التدريب الفترى البطئ</a:t>
            </a:r>
            <a:endParaRPr lang="en-US" dirty="0" smtClean="0"/>
          </a:p>
          <a:p>
            <a:pPr marL="578358" lvl="0" indent="-514350">
              <a:buFont typeface="+mj-lt"/>
              <a:buAutoNum type="arabicPeriod"/>
            </a:pPr>
            <a:r>
              <a:rPr lang="ar-SA" dirty="0" smtClean="0"/>
              <a:t>التديرب الفترى السريع </a:t>
            </a:r>
            <a:endParaRPr lang="en-US" dirty="0" smtClean="0"/>
          </a:p>
          <a:p>
            <a:pPr marL="578358" lvl="0" indent="-514350">
              <a:buFont typeface="+mj-lt"/>
              <a:buAutoNum type="arabicPeriod"/>
            </a:pPr>
            <a:r>
              <a:rPr lang="ar-SA" dirty="0" smtClean="0"/>
              <a:t>التديرب التكرارى </a:t>
            </a:r>
            <a:endParaRPr lang="en-US" dirty="0" smtClean="0"/>
          </a:p>
          <a:p>
            <a:pPr marL="578358" lvl="0" indent="-514350">
              <a:buFont typeface="+mj-lt"/>
              <a:buAutoNum type="arabicPeriod"/>
            </a:pPr>
            <a:r>
              <a:rPr lang="ar-SA" dirty="0" smtClean="0"/>
              <a:t>تدريب السرعات </a:t>
            </a:r>
            <a:endParaRPr lang="en-US" dirty="0" smtClean="0"/>
          </a:p>
          <a:p>
            <a:endParaRPr lang="ar-E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99032"/>
          </a:xfrm>
        </p:spPr>
        <p:txBody>
          <a:bodyPr>
            <a:noAutofit/>
          </a:bodyPr>
          <a:lstStyle/>
          <a:p>
            <a:pPr algn="r"/>
            <a:r>
              <a:rPr lang="ar-SA" sz="2800" b="1" dirty="0" smtClean="0"/>
              <a:t>حيث كل طريقة من هذه الطرق لها محدداتها الخاصة بالنسبة للاعتبارات الاساسية التى تميز بصفة اساسية مستويات الجهد البدنى وهى : </a:t>
            </a:r>
            <a:r>
              <a:rPr lang="en-US" sz="2800" b="1" dirty="0" smtClean="0"/>
              <a:t/>
            </a:r>
            <a:br>
              <a:rPr lang="en-US" sz="2800" b="1" dirty="0" smtClean="0"/>
            </a:br>
            <a:endParaRPr lang="ar-EG" sz="2800" b="1" dirty="0"/>
          </a:p>
        </p:txBody>
      </p:sp>
      <p:sp>
        <p:nvSpPr>
          <p:cNvPr id="3" name="Content Placeholder 2"/>
          <p:cNvSpPr>
            <a:spLocks noGrp="1"/>
          </p:cNvSpPr>
          <p:nvPr>
            <p:ph idx="1"/>
          </p:nvPr>
        </p:nvSpPr>
        <p:spPr>
          <a:xfrm>
            <a:off x="533400" y="1981200"/>
            <a:ext cx="8229600" cy="4572000"/>
          </a:xfrm>
        </p:spPr>
        <p:txBody>
          <a:bodyPr/>
          <a:lstStyle/>
          <a:p>
            <a:pPr marL="578358" lvl="0" indent="-514350">
              <a:buFont typeface="+mj-lt"/>
              <a:buAutoNum type="arabicPeriod"/>
            </a:pPr>
            <a:r>
              <a:rPr lang="ar-SA" dirty="0" smtClean="0"/>
              <a:t>القوة التى تؤدى بها المسافة </a:t>
            </a:r>
            <a:endParaRPr lang="en-US" dirty="0" smtClean="0"/>
          </a:p>
          <a:p>
            <a:pPr marL="578358" lvl="0" indent="-514350">
              <a:buFont typeface="+mj-lt"/>
              <a:buAutoNum type="arabicPeriod"/>
            </a:pPr>
            <a:r>
              <a:rPr lang="ar-SA" dirty="0" smtClean="0"/>
              <a:t>طول المسافة المؤداه فى السباحة </a:t>
            </a:r>
            <a:endParaRPr lang="en-US" dirty="0" smtClean="0"/>
          </a:p>
          <a:p>
            <a:pPr marL="578358" lvl="0" indent="-514350">
              <a:buFont typeface="+mj-lt"/>
              <a:buAutoNum type="arabicPeriod"/>
            </a:pPr>
            <a:r>
              <a:rPr lang="ar-SA" dirty="0" smtClean="0"/>
              <a:t>عدد مرات تكرار السافة </a:t>
            </a:r>
            <a:endParaRPr lang="en-US" dirty="0" smtClean="0"/>
          </a:p>
          <a:p>
            <a:pPr marL="578358" indent="-514350">
              <a:buFont typeface="+mj-lt"/>
              <a:buAutoNum type="arabicPeriod"/>
            </a:pPr>
            <a:r>
              <a:rPr lang="ar-SA" dirty="0" smtClean="0"/>
              <a:t>فترات الراحة البينية بين مسافة واخرى </a:t>
            </a:r>
            <a:endParaRPr lang="ar-E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smtClean="0"/>
              <a:t>ملاحظة هامة </a:t>
            </a:r>
            <a:endParaRPr lang="ar-EG" b="1" dirty="0"/>
          </a:p>
        </p:txBody>
      </p:sp>
      <p:sp>
        <p:nvSpPr>
          <p:cNvPr id="3" name="Content Placeholder 2"/>
          <p:cNvSpPr>
            <a:spLocks noGrp="1"/>
          </p:cNvSpPr>
          <p:nvPr>
            <p:ph idx="1"/>
          </p:nvPr>
        </p:nvSpPr>
        <p:spPr/>
        <p:txBody>
          <a:bodyPr>
            <a:normAutofit fontScale="92500" lnSpcReduction="20000"/>
          </a:bodyPr>
          <a:lstStyle/>
          <a:p>
            <a:pPr algn="just"/>
            <a:r>
              <a:rPr lang="ar-SA" dirty="0" smtClean="0"/>
              <a:t>والحقيقة ان كل من هذه الاعتبارات الاساسية التى يجب ان تحدد بدقة خلال تطبيق طرق التدريب المختلفة متداخلة ولها علاقة واضحة بين بعضها البعض. </a:t>
            </a:r>
            <a:endParaRPr lang="en-US" dirty="0" smtClean="0"/>
          </a:p>
          <a:p>
            <a:pPr algn="just"/>
            <a:r>
              <a:rPr lang="ar-SA" dirty="0" smtClean="0"/>
              <a:t> حيث قوة أداء التمرين ( شدة الاداء ) تتناسب عكسيا مع طول المسافة المؤاده فإنه كلما كانت قوة الاداء عليه كلما استطاع السباح أن يسبح مسافة اقل . كما أن الراحات البينية بين مسافة واخرى يمكن أن تسير لفترة أطول ، ويقل فى نفس الوقت تكرار الاداء أما كلما كانت شدة الاداء منخفضة فإن استمرار الاداء يزداد وتقل استمرارية فترات الراحة البينية نسبيا .</a:t>
            </a:r>
            <a:endParaRPr lang="en-US" dirty="0" smtClean="0"/>
          </a:p>
          <a:p>
            <a:endParaRPr lang="ar-E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EG" b="1" dirty="0" smtClean="0"/>
              <a:t/>
            </a:r>
            <a:br>
              <a:rPr lang="ar-EG" b="1" dirty="0" smtClean="0"/>
            </a:br>
            <a:r>
              <a:rPr lang="ar-EG" b="1" dirty="0" smtClean="0"/>
              <a:t/>
            </a:r>
            <a:br>
              <a:rPr lang="ar-EG" b="1" dirty="0" smtClean="0"/>
            </a:br>
            <a:r>
              <a:rPr lang="ar-SA" b="1" dirty="0" smtClean="0"/>
              <a:t>أساليب تطبيق طرق التدريب : </a:t>
            </a:r>
            <a:r>
              <a:rPr lang="en-US" b="1" dirty="0" smtClean="0"/>
              <a:t/>
            </a:r>
            <a:br>
              <a:rPr lang="en-US" b="1" dirty="0" smtClean="0"/>
            </a:br>
            <a:r>
              <a:rPr lang="ar-SA" b="1" dirty="0" smtClean="0"/>
              <a:t> </a:t>
            </a:r>
            <a:r>
              <a:rPr lang="en-US" b="1" dirty="0" smtClean="0"/>
              <a:t/>
            </a:r>
            <a:br>
              <a:rPr lang="en-US" b="1" dirty="0" smtClean="0"/>
            </a:br>
            <a:endParaRPr lang="ar-EG" b="1" dirty="0"/>
          </a:p>
        </p:txBody>
      </p:sp>
      <p:sp>
        <p:nvSpPr>
          <p:cNvPr id="3" name="Content Placeholder 2"/>
          <p:cNvSpPr>
            <a:spLocks noGrp="1"/>
          </p:cNvSpPr>
          <p:nvPr>
            <p:ph idx="1"/>
          </p:nvPr>
        </p:nvSpPr>
        <p:spPr/>
        <p:txBody>
          <a:bodyPr/>
          <a:lstStyle/>
          <a:p>
            <a:pPr algn="just"/>
            <a:r>
              <a:rPr lang="ar-SA" dirty="0" smtClean="0"/>
              <a:t>وعندما تتعرض إلى كيفية تطبيق طرق التدريب المختلفة بدقة فإننا دائما ما نواجه اتجاهين مختلفين لعملية التطبيق ، حيث العديد من المدربين بصفة عامة ومدربى السباحة بصفة خاصة يلجئون إلى الاستدلالات على المحددات الخاصة بطرق التدريب (سابقة الذكر) بواسطة حسابات الزمن حيث يحددون الزمن اللازم لسباحة المسافة وكذا الزمن اللازم للراحة البينية بين كرار أداء مسافة وأخرى ....وهكذا.</a:t>
            </a:r>
            <a:endParaRPr lang="en-US" dirty="0" smtClean="0"/>
          </a:p>
          <a:p>
            <a:endParaRPr lang="ar-E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399032"/>
          </a:xfrm>
        </p:spPr>
        <p:txBody>
          <a:bodyPr>
            <a:noAutofit/>
          </a:bodyPr>
          <a:lstStyle/>
          <a:p>
            <a:pPr algn="r"/>
            <a:r>
              <a:rPr lang="ar-SA" sz="2800" b="1" dirty="0" smtClean="0"/>
              <a:t>عند هذا تدلنا خبرات العديد من المتخصصين فى مجال التدريب الرياضى على الاتباط الوثيق بين نظم انتاج الطاقة ومعدلات النبض المختلفة</a:t>
            </a:r>
            <a:r>
              <a:rPr lang="ar-EG" sz="2800" b="1" dirty="0" smtClean="0"/>
              <a:t>:</a:t>
            </a:r>
            <a:endParaRPr lang="ar-EG" sz="2800" b="1" dirty="0"/>
          </a:p>
        </p:txBody>
      </p:sp>
      <p:sp>
        <p:nvSpPr>
          <p:cNvPr id="3" name="Content Placeholder 2"/>
          <p:cNvSpPr>
            <a:spLocks noGrp="1"/>
          </p:cNvSpPr>
          <p:nvPr>
            <p:ph idx="1"/>
          </p:nvPr>
        </p:nvSpPr>
        <p:spPr/>
        <p:txBody>
          <a:bodyPr/>
          <a:lstStyle/>
          <a:p>
            <a:r>
              <a:rPr lang="ar-SA" dirty="0" smtClean="0"/>
              <a:t>علاقة عدد ضربات القلب بنظم انتاج الطاقة سميرانوف عن جوديك </a:t>
            </a:r>
            <a:r>
              <a:rPr lang="ar-EG" dirty="0" smtClean="0"/>
              <a:t>:</a:t>
            </a:r>
          </a:p>
          <a:p>
            <a:endParaRPr lang="ar-EG" dirty="0"/>
          </a:p>
        </p:txBody>
      </p:sp>
      <p:graphicFrame>
        <p:nvGraphicFramePr>
          <p:cNvPr id="4" name="Table 3"/>
          <p:cNvGraphicFramePr>
            <a:graphicFrameLocks noGrp="1"/>
          </p:cNvGraphicFramePr>
          <p:nvPr/>
        </p:nvGraphicFramePr>
        <p:xfrm>
          <a:off x="1259114" y="3276600"/>
          <a:ext cx="6651172" cy="1363980"/>
        </p:xfrm>
        <a:graphic>
          <a:graphicData uri="http://schemas.openxmlformats.org/drawingml/2006/table">
            <a:tbl>
              <a:tblPr rtl="1" firstRow="1" bandRow="1">
                <a:tableStyleId>{93296810-A885-4BE3-A3E7-6D5BEEA58F35}</a:tableStyleId>
              </a:tblPr>
              <a:tblGrid>
                <a:gridCol w="3048000"/>
                <a:gridCol w="3603172"/>
              </a:tblGrid>
              <a:tr h="332740">
                <a:tc>
                  <a:txBody>
                    <a:bodyPr/>
                    <a:lstStyle/>
                    <a:p>
                      <a:pPr algn="ctr" rtl="1"/>
                      <a:r>
                        <a:rPr kumimoji="0" lang="ar-SA" sz="1800" kern="1200" dirty="0" smtClean="0"/>
                        <a:t>اتجاه التأثير التدريبى </a:t>
                      </a:r>
                      <a:endParaRPr lang="ar-EG" dirty="0">
                        <a:solidFill>
                          <a:schemeClr val="bg1"/>
                        </a:solidFill>
                      </a:endParaRPr>
                    </a:p>
                  </a:txBody>
                  <a:tcPr/>
                </a:tc>
                <a:tc>
                  <a:txBody>
                    <a:bodyPr/>
                    <a:lstStyle/>
                    <a:p>
                      <a:pPr marL="0" algn="ctr" rtl="1" eaLnBrk="1" latinLnBrk="0" hangingPunct="1">
                        <a:spcAft>
                          <a:spcPts val="0"/>
                        </a:spcAft>
                        <a:tabLst>
                          <a:tab pos="930910" algn="l"/>
                        </a:tabLst>
                      </a:pPr>
                      <a:r>
                        <a:rPr kumimoji="0" lang="ar-SA" sz="1800" kern="1200" dirty="0" smtClean="0"/>
                        <a:t>عدد ضربات القلب فى الدقيقة </a:t>
                      </a:r>
                      <a:endParaRPr kumimoji="0" lang="en-US" sz="1800" b="1" kern="1200" dirty="0" smtClean="0">
                        <a:solidFill>
                          <a:schemeClr val="bg1"/>
                        </a:solidFill>
                        <a:latin typeface="+mn-lt"/>
                        <a:ea typeface="+mn-ea"/>
                        <a:cs typeface="+mn-cs"/>
                      </a:endParaRPr>
                    </a:p>
                  </a:txBody>
                  <a:tcPr marL="68580" marR="68580" marT="0" marB="0"/>
                </a:tc>
              </a:tr>
              <a:tr h="332740">
                <a:tc>
                  <a:txBody>
                    <a:bodyPr/>
                    <a:lstStyle/>
                    <a:p>
                      <a:pPr algn="justLow" rtl="1">
                        <a:spcAft>
                          <a:spcPts val="0"/>
                        </a:spcAft>
                        <a:tabLst>
                          <a:tab pos="930910" algn="l"/>
                        </a:tabLst>
                      </a:pPr>
                      <a:r>
                        <a:rPr lang="ar-SA" sz="2000" b="1" dirty="0">
                          <a:latin typeface="Times New Roman"/>
                          <a:ea typeface="SimSun"/>
                          <a:cs typeface="Simplified Arabic"/>
                        </a:rPr>
                        <a:t>الهوائى المباشر </a:t>
                      </a:r>
                      <a:endParaRPr lang="en-US" sz="1600" b="1" dirty="0">
                        <a:latin typeface="Times New Roman"/>
                        <a:ea typeface="Times New Roman"/>
                      </a:endParaRPr>
                    </a:p>
                  </a:txBody>
                  <a:tcPr marL="68580" marR="68580" marT="0" marB="0"/>
                </a:tc>
                <a:tc>
                  <a:txBody>
                    <a:bodyPr/>
                    <a:lstStyle/>
                    <a:p>
                      <a:pPr algn="justLow" rtl="1">
                        <a:spcAft>
                          <a:spcPts val="0"/>
                        </a:spcAft>
                        <a:tabLst>
                          <a:tab pos="930910" algn="l"/>
                        </a:tabLst>
                      </a:pPr>
                      <a:r>
                        <a:rPr lang="ar-SA" sz="2000" b="1">
                          <a:latin typeface="Times New Roman"/>
                          <a:ea typeface="SimSun"/>
                          <a:cs typeface="Simplified Arabic"/>
                        </a:rPr>
                        <a:t>114-150</a:t>
                      </a:r>
                      <a:endParaRPr lang="en-US" sz="1600" b="1">
                        <a:latin typeface="Times New Roman"/>
                        <a:ea typeface="Times New Roman"/>
                      </a:endParaRPr>
                    </a:p>
                  </a:txBody>
                  <a:tcPr marL="68580" marR="68580" marT="0" marB="0"/>
                </a:tc>
              </a:tr>
              <a:tr h="332740">
                <a:tc>
                  <a:txBody>
                    <a:bodyPr/>
                    <a:lstStyle/>
                    <a:p>
                      <a:pPr algn="justLow" rtl="1">
                        <a:spcAft>
                          <a:spcPts val="0"/>
                        </a:spcAft>
                        <a:tabLst>
                          <a:tab pos="930910" algn="l"/>
                        </a:tabLst>
                      </a:pPr>
                      <a:r>
                        <a:rPr lang="ar-SA" sz="2000" b="1" dirty="0">
                          <a:latin typeface="Times New Roman"/>
                          <a:ea typeface="SimSun"/>
                          <a:cs typeface="Simplified Arabic"/>
                        </a:rPr>
                        <a:t>مختلط (هوائى –لاهوائى)</a:t>
                      </a:r>
                      <a:endParaRPr lang="en-US" sz="1600" b="1" dirty="0">
                        <a:latin typeface="Times New Roman"/>
                        <a:ea typeface="Times New Roman"/>
                      </a:endParaRPr>
                    </a:p>
                  </a:txBody>
                  <a:tcPr marL="68580" marR="68580" marT="0" marB="0"/>
                </a:tc>
                <a:tc>
                  <a:txBody>
                    <a:bodyPr/>
                    <a:lstStyle/>
                    <a:p>
                      <a:pPr algn="justLow" rtl="1">
                        <a:spcAft>
                          <a:spcPts val="0"/>
                        </a:spcAft>
                        <a:tabLst>
                          <a:tab pos="930910" algn="l"/>
                        </a:tabLst>
                      </a:pPr>
                      <a:r>
                        <a:rPr lang="ar-SA" sz="2000" b="1" dirty="0">
                          <a:latin typeface="Times New Roman"/>
                          <a:ea typeface="SimSun"/>
                          <a:cs typeface="Simplified Arabic"/>
                        </a:rPr>
                        <a:t>156-180 </a:t>
                      </a:r>
                      <a:endParaRPr lang="en-US" sz="1600" b="1" dirty="0">
                        <a:latin typeface="Times New Roman"/>
                        <a:ea typeface="Times New Roman"/>
                      </a:endParaRPr>
                    </a:p>
                  </a:txBody>
                  <a:tcPr marL="68580" marR="68580" marT="0" marB="0"/>
                </a:tc>
              </a:tr>
              <a:tr h="332740">
                <a:tc>
                  <a:txBody>
                    <a:bodyPr/>
                    <a:lstStyle/>
                    <a:p>
                      <a:pPr algn="justLow" rtl="1">
                        <a:spcAft>
                          <a:spcPts val="0"/>
                        </a:spcAft>
                        <a:tabLst>
                          <a:tab pos="930910" algn="l"/>
                        </a:tabLst>
                      </a:pPr>
                      <a:r>
                        <a:rPr lang="ar-SA" sz="2000" b="1" dirty="0">
                          <a:latin typeface="Times New Roman"/>
                          <a:ea typeface="SimSun"/>
                          <a:cs typeface="Simplified Arabic"/>
                        </a:rPr>
                        <a:t>لاهوائى</a:t>
                      </a:r>
                      <a:endParaRPr lang="en-US" sz="1600" b="1" dirty="0">
                        <a:latin typeface="Times New Roman"/>
                        <a:ea typeface="Times New Roman"/>
                      </a:endParaRPr>
                    </a:p>
                  </a:txBody>
                  <a:tcPr marL="68580" marR="68580" marT="0" marB="0"/>
                </a:tc>
                <a:tc>
                  <a:txBody>
                    <a:bodyPr/>
                    <a:lstStyle/>
                    <a:p>
                      <a:pPr algn="justLow" rtl="1">
                        <a:spcAft>
                          <a:spcPts val="0"/>
                        </a:spcAft>
                        <a:tabLst>
                          <a:tab pos="930910" algn="l"/>
                        </a:tabLst>
                      </a:pPr>
                      <a:r>
                        <a:rPr lang="ar-SA" sz="2000" b="1" dirty="0">
                          <a:latin typeface="Times New Roman"/>
                          <a:ea typeface="SimSun"/>
                          <a:cs typeface="Simplified Arabic"/>
                        </a:rPr>
                        <a:t>186 – الى اعلى </a:t>
                      </a:r>
                      <a:endParaRPr lang="en-US" sz="1600" b="1"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69</TotalTime>
  <Words>1486</Words>
  <Application>Microsoft Office PowerPoint</Application>
  <PresentationFormat>On-screen Show (4:3)</PresentationFormat>
  <Paragraphs>89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Verve</vt:lpstr>
      <vt:lpstr>   قسم نظريات وتطبيقات الرياضات المائية سباحة الفرقة الثانية   طرق التدريب  أ.م./محمد عبد الحميد طه    </vt:lpstr>
      <vt:lpstr>طرق التدريب </vt:lpstr>
      <vt:lpstr>بينما يرى عبدالمقصود ان تقسيم طرق التدريب حسب رأى شولش scholich إلى:  </vt:lpstr>
      <vt:lpstr>مقارنة بين الرأيين السابقين </vt:lpstr>
      <vt:lpstr>عموما فى مجال السباحة فان تقسيم التدريب المختلفة يتمثل فى وجود 6 طرق للتدريب هى:  </vt:lpstr>
      <vt:lpstr>حيث كل طريقة من هذه الطرق لها محدداتها الخاصة بالنسبة للاعتبارات الاساسية التى تميز بصفة اساسية مستويات الجهد البدنى وهى :  </vt:lpstr>
      <vt:lpstr>ملاحظة هامة </vt:lpstr>
      <vt:lpstr>  أساليب تطبيق طرق التدريب :    </vt:lpstr>
      <vt:lpstr>عند هذا تدلنا خبرات العديد من المتخصصين فى مجال التدريب الرياضى على الاتباط الوثيق بين نظم انتاج الطاقة ومعدلات النبض المختلفة:</vt:lpstr>
      <vt:lpstr>- تحديد الراحة البينية عن طريق النبض :  </vt:lpstr>
      <vt:lpstr>تابع الراحة البينية :</vt:lpstr>
      <vt:lpstr>عموما ما يخصنا فى هذا المجال هو كيف يمكن أن تحدد فترات الراحة البينية: </vt:lpstr>
      <vt:lpstr>نستنتج أن :</vt:lpstr>
      <vt:lpstr>ويوضح بلانوتوف أنه عند تخطيط استمرار فترات الراحة للرياضيين فإنه عادة ما يؤخذ فى الاعتبار دلالتين هامتين :  </vt:lpstr>
      <vt:lpstr>أشكال تخطيط فترة الراحة البينية </vt:lpstr>
      <vt:lpstr>تابع فترة الراحة البينية :</vt:lpstr>
      <vt:lpstr>ولقد أثبتت التجارب التى قام بها حامد الأشقر (1982) للمقارنة بين تطبيق طريقة التدريب الفترى بواسطة كل من النبض والزمن على العدائين التفرق الواضح لأسلوب النبض على اسلوب الزمن والذى تمثل فى :</vt:lpstr>
      <vt:lpstr>كما تميز أيضا اسلوب النبض فى الآتى:</vt:lpstr>
      <vt:lpstr>استمرارية التمرين وعلاقته بنظم انتاج الطاقة والنبض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elngar</dc:creator>
  <cp:lastModifiedBy>LENOVO</cp:lastModifiedBy>
  <cp:revision>11</cp:revision>
  <dcterms:created xsi:type="dcterms:W3CDTF">2006-08-16T00:00:00Z</dcterms:created>
  <dcterms:modified xsi:type="dcterms:W3CDTF">2020-03-16T21:51:30Z</dcterms:modified>
</cp:coreProperties>
</file>